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70" r:id="rId3"/>
    <p:sldId id="257"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5F7AE28-B1F1-4B6B-BEEF-3856A6A9430D}">
          <p14:sldIdLst>
            <p14:sldId id="272"/>
            <p14:sldId id="270"/>
            <p14:sldId id="257"/>
            <p14:sldId id="259"/>
            <p14:sldId id="260"/>
            <p14:sldId id="261"/>
            <p14:sldId id="262"/>
          </p14:sldIdLst>
        </p14:section>
        <p14:section name="Sezione senza titolo" id="{F3556437-1B78-434B-98B6-6A54C992252F}">
          <p14:sldIdLst>
            <p14:sldId id="263"/>
            <p14:sldId id="264"/>
            <p14:sldId id="265"/>
            <p14:sldId id="266"/>
            <p14:sldId id="267"/>
            <p14:sldId id="268"/>
            <p14:sldId id="269"/>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Modifica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ristmasvillageworld.com/2019/10/06/il-pungitopo-a-natale-pianta-decorativa-e-portafortuna/" TargetMode="External"/><Relationship Id="rId2" Type="http://schemas.openxmlformats.org/officeDocument/2006/relationships/image" Target="../media/image12.jpg"/><Relationship Id="rId1" Type="http://schemas.openxmlformats.org/officeDocument/2006/relationships/slideLayout" Target="../slideLayouts/slideLayout8.xml"/><Relationship Id="rId5" Type="http://schemas.openxmlformats.org/officeDocument/2006/relationships/hyperlink" Target="https://www.innaturale.com/vischio-un-rimedio-naturale-5-benefici/"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s://www.christmasvillageworld.com/gallery-villaggi-di-natale-in-miniatura/villaggi-di-natale-2020-degli-amici-appassionati/villaggio-di-natale-2020-di-lia-chiaramonte/" TargetMode="External"/><Relationship Id="rId1" Type="http://schemas.openxmlformats.org/officeDocument/2006/relationships/slideLayout" Target="../slideLayouts/slideLayout13.xml"/><Relationship Id="rId5" Type="http://schemas.openxmlformats.org/officeDocument/2006/relationships/hyperlink" Target="https://www.christmasvillageworld.com/gallery-villaggi-di-natale-in-miniatura/villaggi-di-natale-2019-degli-amici-appassionati/"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www.lagazzettadelserchio.it/borgo-a-mozzano/2020/12/strenna-natalizia-per-le-famiglie-di-cune-grazie-al-comitato-paesano/"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bientebio.it/permacultura/casa-bio-riciclo-materiali/39334-lavoretti-di-natale-fai-da-te/" TargetMode="External"/><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silvia.2autunni.org/2014/12/17/nel-natale-vorrei/" TargetMode="External"/><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video" Target="https://www.youtube.com/embed/7Tmhj4dDw-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192861"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it/star-natale-rosso-bianco-neve-474864/"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fashionsnobber.com/colori-di-natale-come-addobbare-albero/"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it/sfondo-blu-natale-freddo-colore-17060/"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sienanews.it/cultura/aspettando-natale-la-tradizione-dellalbero-di-natale-e-del-presepio/" TargetMode="External"/><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hyperlink" Target="https://www.publicdomainpictures.net/view-image.php?image=64129&amp;picture=silver-christmas-ball-in-snow"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FA4FE6-13F4-4B9A-88BE-68D5CDCC3F85}"/>
              </a:ext>
            </a:extLst>
          </p:cNvPr>
          <p:cNvPicPr>
            <a:picLocks noChangeAspect="1"/>
          </p:cNvPicPr>
          <p:nvPr/>
        </p:nvPicPr>
        <p:blipFill>
          <a:blip r:embed="rId2"/>
          <a:stretch>
            <a:fillRect/>
          </a:stretch>
        </p:blipFill>
        <p:spPr>
          <a:xfrm>
            <a:off x="2417299" y="1142775"/>
            <a:ext cx="7638311" cy="4258937"/>
          </a:xfrm>
          <a:prstGeom prst="rect">
            <a:avLst/>
          </a:prstGeom>
        </p:spPr>
      </p:pic>
      <p:sp>
        <p:nvSpPr>
          <p:cNvPr id="9" name="CasellaDiTesto 8">
            <a:extLst>
              <a:ext uri="{FF2B5EF4-FFF2-40B4-BE49-F238E27FC236}">
                <a16:creationId xmlns:a16="http://schemas.microsoft.com/office/drawing/2014/main" id="{041CADE6-7E7C-47BD-97DF-E7BAEC9942F5}"/>
              </a:ext>
            </a:extLst>
          </p:cNvPr>
          <p:cNvSpPr txBox="1"/>
          <p:nvPr/>
        </p:nvSpPr>
        <p:spPr>
          <a:xfrm>
            <a:off x="2944940" y="106912"/>
            <a:ext cx="6583028" cy="954107"/>
          </a:xfrm>
          <a:prstGeom prst="rect">
            <a:avLst/>
          </a:prstGeom>
          <a:noFill/>
        </p:spPr>
        <p:txBody>
          <a:bodyPr wrap="square" rtlCol="0">
            <a:spAutoFit/>
          </a:bodyPr>
          <a:lstStyle/>
          <a:p>
            <a:pPr algn="ctr"/>
            <a:r>
              <a:rPr lang="it-IT" sz="2800" dirty="0">
                <a:effectLst>
                  <a:outerShdw blurRad="38100" dist="38100" dir="2700000" algn="tl">
                    <a:srgbClr val="000000">
                      <a:alpha val="43137"/>
                    </a:srgbClr>
                  </a:outerShdw>
                </a:effectLst>
              </a:rPr>
              <a:t>Istituto Comprensivo Rende Centro</a:t>
            </a:r>
          </a:p>
          <a:p>
            <a:pPr algn="ctr"/>
            <a:r>
              <a:rPr lang="it-IT" sz="2800" dirty="0">
                <a:effectLst>
                  <a:outerShdw blurRad="38100" dist="38100" dir="2700000" algn="tl">
                    <a:srgbClr val="000000">
                      <a:alpha val="43137"/>
                    </a:srgbClr>
                  </a:outerShdw>
                </a:effectLst>
              </a:rPr>
              <a:t>Scuola media «Dante Alighieri»</a:t>
            </a:r>
          </a:p>
        </p:txBody>
      </p:sp>
      <p:sp>
        <p:nvSpPr>
          <p:cNvPr id="10" name="CasellaDiTesto 9">
            <a:extLst>
              <a:ext uri="{FF2B5EF4-FFF2-40B4-BE49-F238E27FC236}">
                <a16:creationId xmlns:a16="http://schemas.microsoft.com/office/drawing/2014/main" id="{3DA0CFC1-0817-483B-9144-D80EFBF55F75}"/>
              </a:ext>
            </a:extLst>
          </p:cNvPr>
          <p:cNvSpPr txBox="1"/>
          <p:nvPr/>
        </p:nvSpPr>
        <p:spPr>
          <a:xfrm>
            <a:off x="8688837" y="5540504"/>
            <a:ext cx="3373514" cy="1477328"/>
          </a:xfrm>
          <a:prstGeom prst="rect">
            <a:avLst/>
          </a:prstGeom>
          <a:noFill/>
        </p:spPr>
        <p:txBody>
          <a:bodyPr wrap="square" rtlCol="0">
            <a:spAutoFit/>
          </a:bodyPr>
          <a:lstStyle/>
          <a:p>
            <a:pPr algn="ctr"/>
            <a:r>
              <a:rPr lang="it-IT" b="1" dirty="0"/>
              <a:t>Alunno:</a:t>
            </a:r>
          </a:p>
          <a:p>
            <a:pPr algn="ctr"/>
            <a:r>
              <a:rPr lang="it-IT" dirty="0">
                <a:effectLst>
                  <a:outerShdw blurRad="38100" dist="38100" dir="2700000" algn="tl">
                    <a:srgbClr val="000000">
                      <a:alpha val="43137"/>
                    </a:srgbClr>
                  </a:outerShdw>
                </a:effectLst>
              </a:rPr>
              <a:t>Antonio </a:t>
            </a:r>
            <a:r>
              <a:rPr lang="it-IT" dirty="0" err="1">
                <a:effectLst>
                  <a:outerShdw blurRad="38100" dist="38100" dir="2700000" algn="tl">
                    <a:srgbClr val="000000">
                      <a:alpha val="43137"/>
                    </a:srgbClr>
                  </a:outerShdw>
                </a:effectLst>
              </a:rPr>
              <a:t>F.sco</a:t>
            </a:r>
            <a:r>
              <a:rPr lang="it-IT" dirty="0">
                <a:effectLst>
                  <a:outerShdw blurRad="38100" dist="38100" dir="2700000" algn="tl">
                    <a:srgbClr val="000000">
                      <a:alpha val="43137"/>
                    </a:srgbClr>
                  </a:outerShdw>
                </a:effectLst>
              </a:rPr>
              <a:t> Pellegrino classe </a:t>
            </a:r>
            <a:r>
              <a:rPr lang="it-IT" dirty="0" err="1">
                <a:effectLst>
                  <a:outerShdw blurRad="38100" dist="38100" dir="2700000" algn="tl">
                    <a:srgbClr val="000000">
                      <a:alpha val="43137"/>
                    </a:srgbClr>
                  </a:outerShdw>
                </a:effectLst>
              </a:rPr>
              <a:t>I</a:t>
            </a:r>
            <a:r>
              <a:rPr lang="it-IT" baseline="30000" dirty="0" err="1">
                <a:effectLst>
                  <a:outerShdw blurRad="38100" dist="38100" dir="2700000" algn="tl">
                    <a:srgbClr val="000000">
                      <a:alpha val="43137"/>
                    </a:srgbClr>
                  </a:outerShdw>
                </a:effectLst>
              </a:rPr>
              <a:t>a</a:t>
            </a:r>
            <a:r>
              <a:rPr lang="it-IT" dirty="0" err="1">
                <a:effectLst>
                  <a:outerShdw blurRad="38100" dist="38100" dir="2700000" algn="tl">
                    <a:srgbClr val="000000">
                      <a:alpha val="43137"/>
                    </a:srgbClr>
                  </a:outerShdw>
                </a:effectLst>
              </a:rPr>
              <a:t>C</a:t>
            </a:r>
            <a:endParaRPr lang="it-IT" dirty="0">
              <a:effectLst>
                <a:outerShdw blurRad="38100" dist="38100" dir="2700000" algn="tl">
                  <a:srgbClr val="000000">
                    <a:alpha val="43137"/>
                  </a:srgbClr>
                </a:outerShdw>
              </a:effectLst>
            </a:endParaRPr>
          </a:p>
          <a:p>
            <a:pPr algn="ctr"/>
            <a:r>
              <a:rPr lang="it-IT" dirty="0">
                <a:effectLst>
                  <a:outerShdw blurRad="38100" dist="38100" dir="2700000" algn="tl">
                    <a:srgbClr val="000000">
                      <a:alpha val="43137"/>
                    </a:srgbClr>
                  </a:outerShdw>
                </a:effectLst>
              </a:rPr>
              <a:t>18/12/2021</a:t>
            </a:r>
          </a:p>
          <a:p>
            <a:endParaRPr lang="it-IT" dirty="0"/>
          </a:p>
        </p:txBody>
      </p:sp>
    </p:spTree>
    <p:extLst>
      <p:ext uri="{BB962C8B-B14F-4D97-AF65-F5344CB8AC3E}">
        <p14:creationId xmlns:p14="http://schemas.microsoft.com/office/powerpoint/2010/main" val="408230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9EB25B-843E-45A7-931E-E9CA6B8E9C35}"/>
              </a:ext>
            </a:extLst>
          </p:cNvPr>
          <p:cNvSpPr>
            <a:spLocks noGrp="1"/>
          </p:cNvSpPr>
          <p:nvPr>
            <p:ph type="title"/>
          </p:nvPr>
        </p:nvSpPr>
        <p:spPr>
          <a:xfrm>
            <a:off x="7085012" y="659167"/>
            <a:ext cx="3657600" cy="1371600"/>
          </a:xfrm>
        </p:spPr>
        <p:txBody>
          <a:bodyPr>
            <a:noAutofit/>
          </a:bodyPr>
          <a:lstStyle/>
          <a:p>
            <a:r>
              <a:rPr lang="it-IT" sz="1400" dirty="0"/>
              <a:t>Il </a:t>
            </a:r>
            <a:r>
              <a:rPr lang="it-IT" sz="1400" dirty="0">
                <a:solidFill>
                  <a:schemeClr val="accent3"/>
                </a:solidFill>
              </a:rPr>
              <a:t>verde </a:t>
            </a:r>
            <a:r>
              <a:rPr lang="it-IT" sz="1400" dirty="0"/>
              <a:t>è il colore del pungitopo e del vischio, è connesso alla vita, simboleggia, insieme al rosso, l’elemento vitale, l’amore incondizionato senza chiedere nulla in cambio; è il colore legato al </a:t>
            </a:r>
            <a:r>
              <a:rPr lang="it-IT" sz="1400" b="1" dirty="0">
                <a:solidFill>
                  <a:schemeClr val="bg1"/>
                </a:solidFill>
              </a:rPr>
              <a:t>rinnovamento</a:t>
            </a:r>
            <a:r>
              <a:rPr lang="it-IT" sz="1400" b="1" dirty="0"/>
              <a:t>,</a:t>
            </a:r>
            <a:r>
              <a:rPr lang="it-IT" sz="1400" dirty="0"/>
              <a:t> alla </a:t>
            </a:r>
            <a:r>
              <a:rPr lang="it-IT" sz="1400" i="1" dirty="0"/>
              <a:t>giovinezza, alla speranza.</a:t>
            </a:r>
          </a:p>
        </p:txBody>
      </p:sp>
      <p:pic>
        <p:nvPicPr>
          <p:cNvPr id="6" name="Segnaposto contenuto 5">
            <a:extLst>
              <a:ext uri="{FF2B5EF4-FFF2-40B4-BE49-F238E27FC236}">
                <a16:creationId xmlns:a16="http://schemas.microsoft.com/office/drawing/2014/main" id="{C6814279-B730-42FC-AFBB-0661269758D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84213" y="2211168"/>
            <a:ext cx="5943600" cy="2257864"/>
          </a:xfrm>
        </p:spPr>
      </p:pic>
      <p:sp>
        <p:nvSpPr>
          <p:cNvPr id="4" name="Segnaposto testo 3">
            <a:extLst>
              <a:ext uri="{FF2B5EF4-FFF2-40B4-BE49-F238E27FC236}">
                <a16:creationId xmlns:a16="http://schemas.microsoft.com/office/drawing/2014/main" id="{8A76D603-02F3-4AF6-98A0-825E08BAA2A2}"/>
              </a:ext>
            </a:extLst>
          </p:cNvPr>
          <p:cNvSpPr>
            <a:spLocks noGrp="1"/>
          </p:cNvSpPr>
          <p:nvPr>
            <p:ph type="body" sz="half" idx="2"/>
          </p:nvPr>
        </p:nvSpPr>
        <p:spPr/>
        <p:txBody>
          <a:bodyPr/>
          <a:lstStyle/>
          <a:p>
            <a:endParaRPr lang="it-IT" dirty="0"/>
          </a:p>
          <a:p>
            <a:endParaRPr lang="it-IT" dirty="0"/>
          </a:p>
          <a:p>
            <a:endParaRPr lang="it-IT" dirty="0"/>
          </a:p>
          <a:p>
            <a:endParaRPr lang="it-IT" dirty="0"/>
          </a:p>
        </p:txBody>
      </p:sp>
      <p:pic>
        <p:nvPicPr>
          <p:cNvPr id="9" name="Immagine 8">
            <a:extLst>
              <a:ext uri="{FF2B5EF4-FFF2-40B4-BE49-F238E27FC236}">
                <a16:creationId xmlns:a16="http://schemas.microsoft.com/office/drawing/2014/main" id="{894128C8-7F0A-403D-8571-9853BBDCBEF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871316" y="2408258"/>
            <a:ext cx="4154750" cy="1769722"/>
          </a:xfrm>
          <a:prstGeom prst="rect">
            <a:avLst/>
          </a:prstGeom>
        </p:spPr>
      </p:pic>
    </p:spTree>
    <p:extLst>
      <p:ext uri="{BB962C8B-B14F-4D97-AF65-F5344CB8AC3E}">
        <p14:creationId xmlns:p14="http://schemas.microsoft.com/office/powerpoint/2010/main" val="214805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892AA9-2D8B-48B5-8E66-4DC40DD5F2F1}"/>
              </a:ext>
            </a:extLst>
          </p:cNvPr>
          <p:cNvSpPr>
            <a:spLocks noGrp="1"/>
          </p:cNvSpPr>
          <p:nvPr>
            <p:ph type="title"/>
          </p:nvPr>
        </p:nvSpPr>
        <p:spPr/>
        <p:txBody>
          <a:bodyPr>
            <a:normAutofit/>
          </a:bodyPr>
          <a:lstStyle/>
          <a:p>
            <a:r>
              <a:rPr lang="it-IT" sz="1800" dirty="0"/>
              <a:t>Per poter sperare,</a:t>
            </a:r>
            <a:r>
              <a:rPr lang="it-IT" sz="1800" b="1" dirty="0"/>
              <a:t> bisogna </a:t>
            </a:r>
            <a:r>
              <a:rPr lang="it-IT" sz="1800" dirty="0"/>
              <a:t>tornare a pensare, riflettere, coltivare la memoria del futuro, indispensabile per affrontare con creatività le preoccupazioni che ci affliggono, superare i danni economici e sociali che l’emergenza sanitaria lascia dietro di sé.</a:t>
            </a:r>
          </a:p>
        </p:txBody>
      </p:sp>
      <p:sp>
        <p:nvSpPr>
          <p:cNvPr id="3" name="Segnaposto testo 2">
            <a:extLst>
              <a:ext uri="{FF2B5EF4-FFF2-40B4-BE49-F238E27FC236}">
                <a16:creationId xmlns:a16="http://schemas.microsoft.com/office/drawing/2014/main" id="{69BEF1E2-7015-428F-B15D-D035E8FCAECE}"/>
              </a:ext>
            </a:extLst>
          </p:cNvPr>
          <p:cNvSpPr>
            <a:spLocks noGrp="1"/>
          </p:cNvSpPr>
          <p:nvPr>
            <p:ph type="body" idx="1"/>
          </p:nvPr>
        </p:nvSpPr>
        <p:spPr/>
        <p:txBody>
          <a:bodyPr/>
          <a:lstStyle/>
          <a:p>
            <a:endParaRPr lang="it-IT" dirty="0"/>
          </a:p>
          <a:p>
            <a:endParaRPr lang="it-IT" dirty="0"/>
          </a:p>
        </p:txBody>
      </p:sp>
      <p:sp>
        <p:nvSpPr>
          <p:cNvPr id="6" name="CasellaDiTesto 5">
            <a:extLst>
              <a:ext uri="{FF2B5EF4-FFF2-40B4-BE49-F238E27FC236}">
                <a16:creationId xmlns:a16="http://schemas.microsoft.com/office/drawing/2014/main" id="{64BCA32A-9FB8-4A2A-BC9B-3D01C42A5A2C}"/>
              </a:ext>
            </a:extLst>
          </p:cNvPr>
          <p:cNvSpPr txBox="1"/>
          <p:nvPr/>
        </p:nvSpPr>
        <p:spPr>
          <a:xfrm>
            <a:off x="1524000" y="10293658"/>
            <a:ext cx="9144000" cy="230832"/>
          </a:xfrm>
          <a:prstGeom prst="rect">
            <a:avLst/>
          </a:prstGeom>
          <a:noFill/>
        </p:spPr>
        <p:txBody>
          <a:bodyPr wrap="square" rtlCol="0">
            <a:spAutoFit/>
          </a:bodyPr>
          <a:lstStyle/>
          <a:p>
            <a:r>
              <a:rPr lang="it-IT" sz="900">
                <a:hlinkClick r:id="rId2" tooltip="https://www.christmasvillageworld.com/gallery-villaggi-di-natale-in-miniatura/villaggi-di-natale-2020-degli-amici-appassionati/villaggio-di-natale-2020-di-lia-chiaramonte/"/>
              </a:rPr>
              <a:t>Questa foto</a:t>
            </a:r>
            <a:r>
              <a:rPr lang="it-IT" sz="900"/>
              <a:t> di Autore sconosciuto è concesso in licenza da </a:t>
            </a:r>
            <a:r>
              <a:rPr lang="it-IT" sz="900">
                <a:hlinkClick r:id="rId3" tooltip="https://creativecommons.org/licenses/by-nc-nd/3.0/"/>
              </a:rPr>
              <a:t>CC BY-NC-ND</a:t>
            </a:r>
            <a:endParaRPr lang="it-IT" sz="900"/>
          </a:p>
        </p:txBody>
      </p:sp>
      <p:pic>
        <p:nvPicPr>
          <p:cNvPr id="8" name="Immagine 7">
            <a:extLst>
              <a:ext uri="{FF2B5EF4-FFF2-40B4-BE49-F238E27FC236}">
                <a16:creationId xmlns:a16="http://schemas.microsoft.com/office/drawing/2014/main" id="{45DFADA6-1FFB-4889-8A1B-97F0E207FB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0419" y="224174"/>
            <a:ext cx="9144000" cy="3726389"/>
          </a:xfrm>
          <a:prstGeom prst="rect">
            <a:avLst/>
          </a:prstGeom>
        </p:spPr>
      </p:pic>
    </p:spTree>
    <p:extLst>
      <p:ext uri="{BB962C8B-B14F-4D97-AF65-F5344CB8AC3E}">
        <p14:creationId xmlns:p14="http://schemas.microsoft.com/office/powerpoint/2010/main" val="312832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941C49-04E8-4FC6-8615-3DD0F9A8B9D9}"/>
              </a:ext>
            </a:extLst>
          </p:cNvPr>
          <p:cNvSpPr>
            <a:spLocks noGrp="1"/>
          </p:cNvSpPr>
          <p:nvPr>
            <p:ph type="title"/>
          </p:nvPr>
        </p:nvSpPr>
        <p:spPr/>
        <p:txBody>
          <a:bodyPr>
            <a:noAutofit/>
          </a:bodyPr>
          <a:lstStyle/>
          <a:p>
            <a:r>
              <a:rPr lang="it-IT" sz="1800" dirty="0"/>
              <a:t>Quello di quest’anno sarà il secondo natale in pandemia;</a:t>
            </a:r>
            <a:br>
              <a:rPr lang="it-IT" sz="1800" dirty="0"/>
            </a:br>
            <a:r>
              <a:rPr lang="it-IT" sz="1800" dirty="0"/>
              <a:t>pur con il rischio che qualche regione cambi colore, le feste torneranno comunque ad essere </a:t>
            </a:r>
            <a:r>
              <a:rPr lang="it-IT" sz="1800" dirty="0" err="1"/>
              <a:t>piu’</a:t>
            </a:r>
            <a:r>
              <a:rPr lang="it-IT" sz="1800" dirty="0"/>
              <a:t> vicine alla normalità, rispetto a quelle del 2020 </a:t>
            </a:r>
          </a:p>
        </p:txBody>
      </p:sp>
      <p:pic>
        <p:nvPicPr>
          <p:cNvPr id="6" name="Segnaposto immagine 5">
            <a:extLst>
              <a:ext uri="{FF2B5EF4-FFF2-40B4-BE49-F238E27FC236}">
                <a16:creationId xmlns:a16="http://schemas.microsoft.com/office/drawing/2014/main" id="{D47179A8-9AA8-40A7-9DE5-1F09E045251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3086" r="23086"/>
          <a:stretch>
            <a:fillRect/>
          </a:stretch>
        </p:blipFill>
        <p:spPr/>
      </p:pic>
      <p:sp>
        <p:nvSpPr>
          <p:cNvPr id="4" name="Segnaposto testo 3">
            <a:extLst>
              <a:ext uri="{FF2B5EF4-FFF2-40B4-BE49-F238E27FC236}">
                <a16:creationId xmlns:a16="http://schemas.microsoft.com/office/drawing/2014/main" id="{8BEA1934-FF3B-400E-90AA-EA5F1EA3DE58}"/>
              </a:ext>
            </a:extLst>
          </p:cNvPr>
          <p:cNvSpPr>
            <a:spLocks noGrp="1"/>
          </p:cNvSpPr>
          <p:nvPr>
            <p:ph type="body" sz="half" idx="2"/>
          </p:nvPr>
        </p:nvSpPr>
        <p:spPr/>
        <p:txBody>
          <a:bodyPr/>
          <a:lstStyle/>
          <a:p>
            <a:endParaRPr lang="it-IT" dirty="0"/>
          </a:p>
          <a:p>
            <a:endParaRPr lang="it-IT" dirty="0"/>
          </a:p>
        </p:txBody>
      </p:sp>
    </p:spTree>
    <p:extLst>
      <p:ext uri="{BB962C8B-B14F-4D97-AF65-F5344CB8AC3E}">
        <p14:creationId xmlns:p14="http://schemas.microsoft.com/office/powerpoint/2010/main" val="7800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75E-6 -6.93889E-18 L 0.0056 0.04005 C 0.00677 0.04907 0.00846 0.05394 0.01028 0.05394 C 0.01237 0.05394 0.01406 0.04907 0.01523 0.04005 L 0.02096 -6.93889E-18 L 3.75E-6 -6.93889E-18 Z " pathEditMode="relative" rAng="0" ptsTypes="AAAAAA">
                                      <p:cBhvr>
                                        <p:cTn id="6" dur="2000" fill="hold"/>
                                        <p:tgtEl>
                                          <p:spTgt spid="6"/>
                                        </p:tgtEl>
                                        <p:attrNameLst>
                                          <p:attrName>ppt_x</p:attrName>
                                          <p:attrName>ppt_y</p:attrName>
                                        </p:attrNameLst>
                                      </p:cBhvr>
                                      <p:rCtr x="1042"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A84B4E-56FF-496D-9C0A-2DF34DD7378F}"/>
              </a:ext>
            </a:extLst>
          </p:cNvPr>
          <p:cNvSpPr>
            <a:spLocks noGrp="1"/>
          </p:cNvSpPr>
          <p:nvPr>
            <p:ph type="title"/>
          </p:nvPr>
        </p:nvSpPr>
        <p:spPr/>
        <p:txBody>
          <a:bodyPr>
            <a:noAutofit/>
          </a:bodyPr>
          <a:lstStyle/>
          <a:p>
            <a:r>
              <a:rPr lang="it-IT" sz="1800" dirty="0"/>
              <a:t>Il natale </a:t>
            </a:r>
            <a:r>
              <a:rPr lang="it-IT" sz="1800" dirty="0" err="1"/>
              <a:t>pero’</a:t>
            </a:r>
            <a:r>
              <a:rPr lang="it-IT" sz="1800" dirty="0"/>
              <a:t> dovrà farci riflettere, rientrare in noi stessi, per maturare la convinzione che la soluzione ai problemi non passa dal frettoloso ritorno al prima, ma dall’apertura  alla vita che ricomincia.</a:t>
            </a:r>
          </a:p>
        </p:txBody>
      </p:sp>
      <p:sp>
        <p:nvSpPr>
          <p:cNvPr id="4" name="Segnaposto testo 3">
            <a:extLst>
              <a:ext uri="{FF2B5EF4-FFF2-40B4-BE49-F238E27FC236}">
                <a16:creationId xmlns:a16="http://schemas.microsoft.com/office/drawing/2014/main" id="{C7AACEED-8A97-4924-B8CE-5E17F1E19F90}"/>
              </a:ext>
            </a:extLst>
          </p:cNvPr>
          <p:cNvSpPr>
            <a:spLocks noGrp="1"/>
          </p:cNvSpPr>
          <p:nvPr>
            <p:ph type="body" sz="half" idx="2"/>
          </p:nvPr>
        </p:nvSpPr>
        <p:spPr/>
        <p:txBody>
          <a:bodyPr/>
          <a:lstStyle/>
          <a:p>
            <a:endParaRPr lang="it-IT" dirty="0"/>
          </a:p>
          <a:p>
            <a:endParaRPr lang="it-IT" dirty="0"/>
          </a:p>
          <a:p>
            <a:endParaRPr lang="it-IT" dirty="0"/>
          </a:p>
          <a:p>
            <a:endParaRPr lang="it-IT" dirty="0"/>
          </a:p>
          <a:p>
            <a:endParaRPr lang="it-IT" dirty="0"/>
          </a:p>
        </p:txBody>
      </p:sp>
      <p:pic>
        <p:nvPicPr>
          <p:cNvPr id="9" name="Segnaposto immagine 8">
            <a:extLst>
              <a:ext uri="{FF2B5EF4-FFF2-40B4-BE49-F238E27FC236}">
                <a16:creationId xmlns:a16="http://schemas.microsoft.com/office/drawing/2014/main" id="{FE256CA0-A81E-4147-A305-A7B558000122}"/>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5119" r="25119"/>
          <a:stretch>
            <a:fillRect/>
          </a:stretch>
        </p:blipFill>
        <p:spPr/>
      </p:pic>
    </p:spTree>
    <p:extLst>
      <p:ext uri="{BB962C8B-B14F-4D97-AF65-F5344CB8AC3E}">
        <p14:creationId xmlns:p14="http://schemas.microsoft.com/office/powerpoint/2010/main" val="179301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6DF88A-4C64-477C-952C-8F1F27539E8A}"/>
              </a:ext>
            </a:extLst>
          </p:cNvPr>
          <p:cNvSpPr>
            <a:spLocks noGrp="1"/>
          </p:cNvSpPr>
          <p:nvPr>
            <p:ph type="title"/>
          </p:nvPr>
        </p:nvSpPr>
        <p:spPr/>
        <p:txBody>
          <a:bodyPr>
            <a:normAutofit/>
          </a:bodyPr>
          <a:lstStyle/>
          <a:p>
            <a:r>
              <a:rPr lang="it-IT" sz="1800" dirty="0"/>
              <a:t>Il natale è luce, tenerezza per il passato, coraggio per il presente, speranza per il futuro.</a:t>
            </a:r>
          </a:p>
        </p:txBody>
      </p:sp>
      <p:pic>
        <p:nvPicPr>
          <p:cNvPr id="6" name="Segnaposto immagine 5">
            <a:extLst>
              <a:ext uri="{FF2B5EF4-FFF2-40B4-BE49-F238E27FC236}">
                <a16:creationId xmlns:a16="http://schemas.microsoft.com/office/drawing/2014/main" id="{D0657FF6-784E-4309-A892-D3E01CF40E58}"/>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8622" r="28622"/>
          <a:stretch>
            <a:fillRect/>
          </a:stretch>
        </p:blipFill>
        <p:spPr>
          <a:xfrm>
            <a:off x="989012" y="941033"/>
            <a:ext cx="3280974" cy="4572000"/>
          </a:xfrm>
        </p:spPr>
      </p:pic>
      <p:sp>
        <p:nvSpPr>
          <p:cNvPr id="4" name="Segnaposto testo 3">
            <a:extLst>
              <a:ext uri="{FF2B5EF4-FFF2-40B4-BE49-F238E27FC236}">
                <a16:creationId xmlns:a16="http://schemas.microsoft.com/office/drawing/2014/main" id="{64FF0DBD-8F64-487C-B7FE-FEEFB1C8BE7F}"/>
              </a:ext>
            </a:extLst>
          </p:cNvPr>
          <p:cNvSpPr>
            <a:spLocks noGrp="1"/>
          </p:cNvSpPr>
          <p:nvPr>
            <p:ph type="body" sz="half" idx="2"/>
          </p:nvPr>
        </p:nvSpPr>
        <p:spPr/>
        <p:txBody>
          <a:bodyPr/>
          <a:lstStyle/>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2924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12305 0.01898 C -0.12305 0.05209 -0.09609 0.07894 -0.06303 0.07894 C -0.02408 0.07894 -0.01003 0.04908 -0.00403 0.03102 L 0.00196 0.00695 C 0.00795 -0.01111 0.02292 -0.04097 0.06693 -0.04097 C 0.09493 -0.04097 0.12696 -0.01412 0.12696 0.01898 C 0.12696 0.05209 0.09493 0.07894 0.06693 0.07894 C 0.02292 0.07894 0.00795 0.04908 0.00196 0.03102 L -0.00403 0.00695 C -0.01003 -0.01111 -0.02408 -0.04097 -0.06303 -0.04097 C -0.09609 -0.04097 -0.12305 -0.01412 -0.12305 0.01898 Z " pathEditMode="relative" rAng="0" ptsTypes="AAAAAAAAAAA">
                                      <p:cBhvr>
                                        <p:cTn id="6" dur="2000" spd="-100000" fill="hold"/>
                                        <p:tgtEl>
                                          <p:spTgt spid="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AD90EA-BB5D-4D5D-AC7C-188286B3DE8A}"/>
              </a:ext>
            </a:extLst>
          </p:cNvPr>
          <p:cNvSpPr>
            <a:spLocks noGrp="1"/>
          </p:cNvSpPr>
          <p:nvPr>
            <p:ph type="title"/>
          </p:nvPr>
        </p:nvSpPr>
        <p:spPr/>
        <p:txBody>
          <a:bodyPr/>
          <a:lstStyle/>
          <a:p>
            <a:r>
              <a:rPr lang="it-IT" dirty="0"/>
              <a:t>Le luci di natale </a:t>
            </a:r>
          </a:p>
        </p:txBody>
      </p:sp>
      <p:sp>
        <p:nvSpPr>
          <p:cNvPr id="4" name="Segnaposto testo 3">
            <a:extLst>
              <a:ext uri="{FF2B5EF4-FFF2-40B4-BE49-F238E27FC236}">
                <a16:creationId xmlns:a16="http://schemas.microsoft.com/office/drawing/2014/main" id="{BDACBD7E-1F72-4175-ADAF-E4D9A8EA865D}"/>
              </a:ext>
            </a:extLst>
          </p:cNvPr>
          <p:cNvSpPr>
            <a:spLocks noGrp="1"/>
          </p:cNvSpPr>
          <p:nvPr>
            <p:ph type="body" sz="half" idx="2"/>
          </p:nvPr>
        </p:nvSpPr>
        <p:spPr/>
        <p:txBody>
          <a:bodyPr/>
          <a:lstStyle/>
          <a:p>
            <a:r>
              <a:rPr lang="it-IT" dirty="0"/>
              <a:t>Auguri a tutti</a:t>
            </a:r>
          </a:p>
          <a:p>
            <a:endParaRPr lang="it-IT" dirty="0"/>
          </a:p>
          <a:p>
            <a:endParaRPr lang="it-IT" dirty="0"/>
          </a:p>
          <a:p>
            <a:r>
              <a:rPr lang="it-IT" dirty="0"/>
              <a:t>Prof.ssa ADRIANA GUADAGNOLI</a:t>
            </a:r>
          </a:p>
          <a:p>
            <a:endParaRPr lang="it-IT" dirty="0"/>
          </a:p>
          <a:p>
            <a:endParaRPr lang="it-IT" dirty="0"/>
          </a:p>
        </p:txBody>
      </p:sp>
      <p:pic>
        <p:nvPicPr>
          <p:cNvPr id="10" name="Elementi multimediali online 9" title="883 - Le luci di Natale">
            <a:hlinkClick r:id="" action="ppaction://media"/>
            <a:extLst>
              <a:ext uri="{FF2B5EF4-FFF2-40B4-BE49-F238E27FC236}">
                <a16:creationId xmlns:a16="http://schemas.microsoft.com/office/drawing/2014/main" id="{44B64452-0283-49A0-824D-214C5F192322}"/>
              </a:ext>
            </a:extLst>
          </p:cNvPr>
          <p:cNvPicPr>
            <a:picLocks noRot="1" noChangeAspect="1"/>
          </p:cNvPicPr>
          <p:nvPr>
            <a:videoFile r:link="rId1"/>
          </p:nvPr>
        </p:nvPicPr>
        <p:blipFill>
          <a:blip r:embed="rId3"/>
          <a:stretch>
            <a:fillRect/>
          </a:stretch>
        </p:blipFill>
        <p:spPr>
          <a:xfrm>
            <a:off x="1568389" y="802320"/>
            <a:ext cx="3657600" cy="2057400"/>
          </a:xfrm>
          <a:prstGeom prst="rect">
            <a:avLst/>
          </a:prstGeom>
        </p:spPr>
      </p:pic>
    </p:spTree>
    <p:extLst>
      <p:ext uri="{BB962C8B-B14F-4D97-AF65-F5344CB8AC3E}">
        <p14:creationId xmlns:p14="http://schemas.microsoft.com/office/powerpoint/2010/main" val="274351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DF4DE-9E35-4A21-918C-0D7281821616}"/>
              </a:ext>
            </a:extLst>
          </p:cNvPr>
          <p:cNvSpPr>
            <a:spLocks noGrp="1"/>
          </p:cNvSpPr>
          <p:nvPr>
            <p:ph type="title"/>
          </p:nvPr>
        </p:nvSpPr>
        <p:spPr/>
        <p:txBody>
          <a:bodyPr/>
          <a:lstStyle/>
          <a:p>
            <a:pPr algn="ctr"/>
            <a:r>
              <a:rPr lang="it-IT" dirty="0"/>
              <a:t>Natale, colori, emozioni.</a:t>
            </a:r>
            <a:br>
              <a:rPr lang="it-IT" dirty="0"/>
            </a:br>
            <a:r>
              <a:rPr lang="it-IT" sz="1600" dirty="0" err="1"/>
              <a:t>A.s.</a:t>
            </a:r>
            <a:r>
              <a:rPr lang="it-IT" sz="1600" dirty="0"/>
              <a:t> 2021/22</a:t>
            </a:r>
            <a:endParaRPr lang="it-IT" dirty="0"/>
          </a:p>
        </p:txBody>
      </p:sp>
      <p:pic>
        <p:nvPicPr>
          <p:cNvPr id="5" name="Segnaposto contenuto 4">
            <a:extLst>
              <a:ext uri="{FF2B5EF4-FFF2-40B4-BE49-F238E27FC236}">
                <a16:creationId xmlns:a16="http://schemas.microsoft.com/office/drawing/2014/main" id="{89AF44B4-4F7B-4C5E-ACF6-D04B3E22C149}"/>
              </a:ext>
            </a:extLst>
          </p:cNvPr>
          <p:cNvPicPr>
            <a:picLocks noGrp="1" noChangeAspect="1"/>
          </p:cNvPicPr>
          <p:nvPr>
            <p:ph idx="1"/>
          </p:nvPr>
        </p:nvPicPr>
        <p:blipFill>
          <a:blip r:embed="rId2"/>
          <a:stretch>
            <a:fillRect/>
          </a:stretch>
        </p:blipFill>
        <p:spPr>
          <a:xfrm>
            <a:off x="1939130" y="694678"/>
            <a:ext cx="6024563" cy="3614738"/>
          </a:xfrm>
        </p:spPr>
      </p:pic>
    </p:spTree>
    <p:extLst>
      <p:ext uri="{BB962C8B-B14F-4D97-AF65-F5344CB8AC3E}">
        <p14:creationId xmlns:p14="http://schemas.microsoft.com/office/powerpoint/2010/main" val="36826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BB005C-047D-48E7-B6E0-23C617C93962}"/>
              </a:ext>
            </a:extLst>
          </p:cNvPr>
          <p:cNvSpPr>
            <a:spLocks noGrp="1"/>
          </p:cNvSpPr>
          <p:nvPr>
            <p:ph type="title"/>
          </p:nvPr>
        </p:nvSpPr>
        <p:spPr>
          <a:xfrm>
            <a:off x="4722812" y="230819"/>
            <a:ext cx="6019800" cy="2359981"/>
          </a:xfrm>
        </p:spPr>
        <p:txBody>
          <a:bodyPr>
            <a:noAutofit/>
          </a:bodyPr>
          <a:lstStyle/>
          <a:p>
            <a:r>
              <a:rPr lang="it-IT" sz="1400" dirty="0"/>
              <a:t>il natale è una festa incantevole, suggestiva, emozionante che ci accompagna in un’ atmosfera di pace, serenità’, gioia familiare e convivialità. Le decorazioni, un angioletto, una bambolina, una pallina, </a:t>
            </a:r>
            <a:r>
              <a:rPr lang="it-IT" sz="1400" dirty="0" err="1"/>
              <a:t>ecc</a:t>
            </a:r>
            <a:r>
              <a:rPr lang="it-IT" sz="1400" dirty="0"/>
              <a:t>, contengono una parte di storia, ricordano persone care e trasmettono un’emozione che viene rivissuta ogni qual volta prendiamo in mano quel particolare oggetto.</a:t>
            </a:r>
          </a:p>
        </p:txBody>
      </p:sp>
      <p:sp>
        <p:nvSpPr>
          <p:cNvPr id="4" name="Segnaposto testo 3">
            <a:extLst>
              <a:ext uri="{FF2B5EF4-FFF2-40B4-BE49-F238E27FC236}">
                <a16:creationId xmlns:a16="http://schemas.microsoft.com/office/drawing/2014/main" id="{0A02DEBC-8353-456D-8927-58B6FE8EBAF3}"/>
              </a:ext>
            </a:extLst>
          </p:cNvPr>
          <p:cNvSpPr>
            <a:spLocks noGrp="1"/>
          </p:cNvSpPr>
          <p:nvPr>
            <p:ph type="body" sz="half" idx="2"/>
          </p:nvPr>
        </p:nvSpPr>
        <p:spPr/>
        <p:txBody>
          <a:bodyPr/>
          <a:lstStyle/>
          <a:p>
            <a:endParaRPr lang="it-IT" dirty="0"/>
          </a:p>
          <a:p>
            <a:endParaRPr lang="it-IT" dirty="0"/>
          </a:p>
        </p:txBody>
      </p:sp>
      <p:pic>
        <p:nvPicPr>
          <p:cNvPr id="11" name="Immagine 10">
            <a:extLst>
              <a:ext uri="{FF2B5EF4-FFF2-40B4-BE49-F238E27FC236}">
                <a16:creationId xmlns:a16="http://schemas.microsoft.com/office/drawing/2014/main" id="{C08E52B2-1295-441C-B8BC-628DCED0A68D}"/>
              </a:ext>
            </a:extLst>
          </p:cNvPr>
          <p:cNvPicPr>
            <a:picLocks noChangeAspect="1"/>
          </p:cNvPicPr>
          <p:nvPr/>
        </p:nvPicPr>
        <p:blipFill>
          <a:blip r:embed="rId2"/>
          <a:stretch>
            <a:fillRect/>
          </a:stretch>
        </p:blipFill>
        <p:spPr>
          <a:xfrm>
            <a:off x="1323512" y="970717"/>
            <a:ext cx="2762250" cy="2048933"/>
          </a:xfrm>
          <a:prstGeom prst="rect">
            <a:avLst/>
          </a:prstGeom>
        </p:spPr>
      </p:pic>
      <p:pic>
        <p:nvPicPr>
          <p:cNvPr id="14" name="Immagine 13">
            <a:extLst>
              <a:ext uri="{FF2B5EF4-FFF2-40B4-BE49-F238E27FC236}">
                <a16:creationId xmlns:a16="http://schemas.microsoft.com/office/drawing/2014/main" id="{8B7EA78E-6A56-4AD1-98F9-38C8664DBD2E}"/>
              </a:ext>
            </a:extLst>
          </p:cNvPr>
          <p:cNvPicPr>
            <a:picLocks noChangeAspect="1"/>
          </p:cNvPicPr>
          <p:nvPr/>
        </p:nvPicPr>
        <p:blipFill>
          <a:blip r:embed="rId3"/>
          <a:stretch>
            <a:fillRect/>
          </a:stretch>
        </p:blipFill>
        <p:spPr>
          <a:xfrm>
            <a:off x="5438682" y="3181304"/>
            <a:ext cx="2362200" cy="2163054"/>
          </a:xfrm>
          <a:prstGeom prst="rect">
            <a:avLst/>
          </a:prstGeom>
        </p:spPr>
      </p:pic>
    </p:spTree>
    <p:extLst>
      <p:ext uri="{BB962C8B-B14F-4D97-AF65-F5344CB8AC3E}">
        <p14:creationId xmlns:p14="http://schemas.microsoft.com/office/powerpoint/2010/main" val="41321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3.75E-6 1.48148E-6 C 0.0694 1.48148E-6 0.12579 0.05671 0.12579 0.12662 C 0.12579 0.19653 0.0694 0.25347 -3.75E-6 0.25347 C -0.0694 0.25347 -0.12565 0.19653 -0.12565 0.12662 C -0.12565 0.05671 -0.0694 1.48148E-6 -3.75E-6 1.48148E-6 Z " pathEditMode="relative" rAng="0" ptsTypes="AAAAA">
                                      <p:cBhvr>
                                        <p:cTn id="6" dur="2000" fill="hold"/>
                                        <p:tgtEl>
                                          <p:spTgt spid="11"/>
                                        </p:tgtEl>
                                        <p:attrNameLst>
                                          <p:attrName>ppt_x</p:attrName>
                                          <p:attrName>ppt_y</p:attrName>
                                        </p:attrNameLst>
                                      </p:cBhvr>
                                      <p:rCtr x="0" y="1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D13EE-0BA7-4256-8376-F03525652866}"/>
              </a:ext>
            </a:extLst>
          </p:cNvPr>
          <p:cNvSpPr>
            <a:spLocks noGrp="1"/>
          </p:cNvSpPr>
          <p:nvPr>
            <p:ph type="title"/>
          </p:nvPr>
        </p:nvSpPr>
        <p:spPr/>
        <p:txBody>
          <a:bodyPr>
            <a:noAutofit/>
          </a:bodyPr>
          <a:lstStyle/>
          <a:p>
            <a:r>
              <a:rPr lang="it-IT" sz="1800" dirty="0"/>
              <a:t>Le emozioni fanno parte della vita; il natale, con la sua magia, consente di sciogliere nodi e tristezze, raccogliere cuori, sogni, allontanare pregiudizi e ostilità.</a:t>
            </a:r>
          </a:p>
        </p:txBody>
      </p:sp>
      <p:sp>
        <p:nvSpPr>
          <p:cNvPr id="4" name="Segnaposto testo 3">
            <a:extLst>
              <a:ext uri="{FF2B5EF4-FFF2-40B4-BE49-F238E27FC236}">
                <a16:creationId xmlns:a16="http://schemas.microsoft.com/office/drawing/2014/main" id="{1A3FF217-B340-47A2-AF5A-049667D5C06E}"/>
              </a:ext>
            </a:extLst>
          </p:cNvPr>
          <p:cNvSpPr>
            <a:spLocks noGrp="1"/>
          </p:cNvSpPr>
          <p:nvPr>
            <p:ph type="body" sz="half" idx="2"/>
          </p:nvPr>
        </p:nvSpPr>
        <p:spPr>
          <a:xfrm>
            <a:off x="4721224" y="2839209"/>
            <a:ext cx="6021388" cy="2048933"/>
          </a:xfrm>
        </p:spPr>
        <p:txBody>
          <a:bodyPr/>
          <a:lstStyle/>
          <a:p>
            <a:endParaRPr lang="it-IT" dirty="0"/>
          </a:p>
          <a:p>
            <a:endParaRPr lang="it-IT" dirty="0"/>
          </a:p>
        </p:txBody>
      </p:sp>
      <p:pic>
        <p:nvPicPr>
          <p:cNvPr id="33" name="Segnaposto immagine 32">
            <a:extLst>
              <a:ext uri="{FF2B5EF4-FFF2-40B4-BE49-F238E27FC236}">
                <a16:creationId xmlns:a16="http://schemas.microsoft.com/office/drawing/2014/main" id="{A4299961-7461-4B71-8BC0-893FB95E2878}"/>
              </a:ext>
            </a:extLst>
          </p:cNvPr>
          <p:cNvPicPr>
            <a:picLocks noGrp="1" noChangeAspect="1"/>
          </p:cNvPicPr>
          <p:nvPr>
            <p:ph type="pic" idx="1"/>
          </p:nvPr>
        </p:nvPicPr>
        <p:blipFill>
          <a:blip r:embed="rId2"/>
          <a:srcRect l="24825" r="24825"/>
          <a:stretch>
            <a:fillRect/>
          </a:stretch>
        </p:blipFill>
        <p:spPr/>
      </p:pic>
    </p:spTree>
    <p:extLst>
      <p:ext uri="{BB962C8B-B14F-4D97-AF65-F5344CB8AC3E}">
        <p14:creationId xmlns:p14="http://schemas.microsoft.com/office/powerpoint/2010/main" val="53720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5D0090-2764-441D-A330-563438068F88}"/>
              </a:ext>
            </a:extLst>
          </p:cNvPr>
          <p:cNvSpPr>
            <a:spLocks noGrp="1"/>
          </p:cNvSpPr>
          <p:nvPr>
            <p:ph type="title"/>
          </p:nvPr>
        </p:nvSpPr>
        <p:spPr>
          <a:xfrm>
            <a:off x="7085012" y="2929466"/>
            <a:ext cx="3657600" cy="1371600"/>
          </a:xfrm>
        </p:spPr>
        <p:txBody>
          <a:bodyPr>
            <a:noAutofit/>
          </a:bodyPr>
          <a:lstStyle/>
          <a:p>
            <a:r>
              <a:rPr lang="it-IT" sz="1600" u="sng" dirty="0"/>
              <a:t>Natale</a:t>
            </a:r>
            <a:r>
              <a:rPr lang="it-IT" sz="1600" dirty="0"/>
              <a:t> è anche la festa dei colori che celebrano questa atmosfera: </a:t>
            </a:r>
            <a:r>
              <a:rPr lang="it-IT" sz="1600" dirty="0">
                <a:solidFill>
                  <a:schemeClr val="accent6"/>
                </a:solidFill>
              </a:rPr>
              <a:t>rosso, </a:t>
            </a:r>
            <a:r>
              <a:rPr lang="it-IT" sz="1600" dirty="0"/>
              <a:t>bianco, </a:t>
            </a:r>
            <a:r>
              <a:rPr lang="it-IT" sz="1600" dirty="0">
                <a:solidFill>
                  <a:srgbClr val="FFCC00"/>
                </a:solidFill>
              </a:rPr>
              <a:t>oro, </a:t>
            </a:r>
            <a:r>
              <a:rPr lang="it-IT" sz="1600" dirty="0">
                <a:solidFill>
                  <a:schemeClr val="tx1">
                    <a:lumMod val="65000"/>
                  </a:schemeClr>
                </a:solidFill>
              </a:rPr>
              <a:t>argento, </a:t>
            </a:r>
            <a:r>
              <a:rPr lang="it-IT" sz="1600" dirty="0">
                <a:solidFill>
                  <a:schemeClr val="bg2"/>
                </a:solidFill>
              </a:rPr>
              <a:t>blu, </a:t>
            </a:r>
            <a:r>
              <a:rPr lang="it-IT" sz="1600" dirty="0">
                <a:solidFill>
                  <a:schemeClr val="accent3">
                    <a:lumMod val="75000"/>
                  </a:schemeClr>
                </a:solidFill>
              </a:rPr>
              <a:t>verde, </a:t>
            </a:r>
            <a:r>
              <a:rPr lang="it-IT" sz="1600" dirty="0"/>
              <a:t>colori che esprimono un valore profondo, comunicano qualcosa di noi e sono l’espressione delle nostre emozioni.</a:t>
            </a:r>
          </a:p>
        </p:txBody>
      </p:sp>
      <p:pic>
        <p:nvPicPr>
          <p:cNvPr id="6" name="Segnaposto contenuto 5">
            <a:extLst>
              <a:ext uri="{FF2B5EF4-FFF2-40B4-BE49-F238E27FC236}">
                <a16:creationId xmlns:a16="http://schemas.microsoft.com/office/drawing/2014/main" id="{A883220C-1497-451E-BA40-63320D80C62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84213" y="1358900"/>
            <a:ext cx="5943600" cy="3962400"/>
          </a:xfrm>
        </p:spPr>
      </p:pic>
      <p:graphicFrame>
        <p:nvGraphicFramePr>
          <p:cNvPr id="7" name="Tabella 6">
            <a:extLst>
              <a:ext uri="{FF2B5EF4-FFF2-40B4-BE49-F238E27FC236}">
                <a16:creationId xmlns:a16="http://schemas.microsoft.com/office/drawing/2014/main" id="{A8063C57-0810-4484-ACEF-7B8C6A93803C}"/>
              </a:ext>
            </a:extLst>
          </p:cNvPr>
          <p:cNvGraphicFramePr>
            <a:graphicFrameLocks noGrp="1"/>
          </p:cNvGraphicFramePr>
          <p:nvPr>
            <p:extLst>
              <p:ext uri="{D42A27DB-BD31-4B8C-83A1-F6EECF244321}">
                <p14:modId xmlns:p14="http://schemas.microsoft.com/office/powerpoint/2010/main" val="2448861227"/>
              </p:ext>
            </p:extLst>
          </p:nvPr>
        </p:nvGraphicFramePr>
        <p:xfrm>
          <a:off x="2032000" y="719666"/>
          <a:ext cx="8128002" cy="370840"/>
        </p:xfrm>
        <a:graphic>
          <a:graphicData uri="http://schemas.openxmlformats.org/drawingml/2006/table">
            <a:tbl>
              <a:tblPr firstRow="1" bandRow="1">
                <a:tableStyleId>{073A0DAA-6AF3-43AB-8588-CEC1D06C72B9}</a:tableStyleId>
              </a:tblPr>
              <a:tblGrid>
                <a:gridCol w="1354667">
                  <a:extLst>
                    <a:ext uri="{9D8B030D-6E8A-4147-A177-3AD203B41FA5}">
                      <a16:colId xmlns:a16="http://schemas.microsoft.com/office/drawing/2014/main" val="525209468"/>
                    </a:ext>
                  </a:extLst>
                </a:gridCol>
                <a:gridCol w="1354667">
                  <a:extLst>
                    <a:ext uri="{9D8B030D-6E8A-4147-A177-3AD203B41FA5}">
                      <a16:colId xmlns:a16="http://schemas.microsoft.com/office/drawing/2014/main" val="2711875378"/>
                    </a:ext>
                  </a:extLst>
                </a:gridCol>
                <a:gridCol w="1354667">
                  <a:extLst>
                    <a:ext uri="{9D8B030D-6E8A-4147-A177-3AD203B41FA5}">
                      <a16:colId xmlns:a16="http://schemas.microsoft.com/office/drawing/2014/main" val="3513722250"/>
                    </a:ext>
                  </a:extLst>
                </a:gridCol>
                <a:gridCol w="1354667">
                  <a:extLst>
                    <a:ext uri="{9D8B030D-6E8A-4147-A177-3AD203B41FA5}">
                      <a16:colId xmlns:a16="http://schemas.microsoft.com/office/drawing/2014/main" val="1571671276"/>
                    </a:ext>
                  </a:extLst>
                </a:gridCol>
                <a:gridCol w="1354667">
                  <a:extLst>
                    <a:ext uri="{9D8B030D-6E8A-4147-A177-3AD203B41FA5}">
                      <a16:colId xmlns:a16="http://schemas.microsoft.com/office/drawing/2014/main" val="1333791744"/>
                    </a:ext>
                  </a:extLst>
                </a:gridCol>
                <a:gridCol w="1354667">
                  <a:extLst>
                    <a:ext uri="{9D8B030D-6E8A-4147-A177-3AD203B41FA5}">
                      <a16:colId xmlns:a16="http://schemas.microsoft.com/office/drawing/2014/main" val="584282835"/>
                    </a:ext>
                  </a:extLst>
                </a:gridCol>
              </a:tblGrid>
              <a:tr h="370840">
                <a:tc>
                  <a:txBody>
                    <a:bodyPr/>
                    <a:lstStyle/>
                    <a:p>
                      <a:r>
                        <a:rPr lang="it-IT" dirty="0">
                          <a:solidFill>
                            <a:schemeClr val="accent6"/>
                          </a:solidFill>
                        </a:rPr>
                        <a:t>rosso</a:t>
                      </a:r>
                    </a:p>
                  </a:txBody>
                  <a:tcPr/>
                </a:tc>
                <a:tc>
                  <a:txBody>
                    <a:bodyPr/>
                    <a:lstStyle/>
                    <a:p>
                      <a:r>
                        <a:rPr lang="it-IT" dirty="0"/>
                        <a:t>bianco</a:t>
                      </a:r>
                    </a:p>
                  </a:txBody>
                  <a:tcPr/>
                </a:tc>
                <a:tc>
                  <a:txBody>
                    <a:bodyPr/>
                    <a:lstStyle/>
                    <a:p>
                      <a:r>
                        <a:rPr lang="it-IT" dirty="0">
                          <a:solidFill>
                            <a:srgbClr val="FF9933"/>
                          </a:solidFill>
                        </a:rPr>
                        <a:t>oro</a:t>
                      </a:r>
                    </a:p>
                  </a:txBody>
                  <a:tcPr/>
                </a:tc>
                <a:tc>
                  <a:txBody>
                    <a:bodyPr/>
                    <a:lstStyle/>
                    <a:p>
                      <a:r>
                        <a:rPr lang="it-IT" dirty="0">
                          <a:solidFill>
                            <a:schemeClr val="tx1">
                              <a:lumMod val="65000"/>
                            </a:schemeClr>
                          </a:solidFill>
                        </a:rPr>
                        <a:t>argento</a:t>
                      </a:r>
                    </a:p>
                  </a:txBody>
                  <a:tcPr/>
                </a:tc>
                <a:tc>
                  <a:txBody>
                    <a:bodyPr/>
                    <a:lstStyle/>
                    <a:p>
                      <a:r>
                        <a:rPr lang="it-IT" dirty="0">
                          <a:solidFill>
                            <a:schemeClr val="bg2"/>
                          </a:solidFill>
                        </a:rPr>
                        <a:t>Blu </a:t>
                      </a:r>
                    </a:p>
                  </a:txBody>
                  <a:tcPr/>
                </a:tc>
                <a:tc>
                  <a:txBody>
                    <a:bodyPr/>
                    <a:lstStyle/>
                    <a:p>
                      <a:r>
                        <a:rPr lang="it-IT" dirty="0">
                          <a:solidFill>
                            <a:schemeClr val="accent4"/>
                          </a:solidFill>
                        </a:rPr>
                        <a:t>verde</a:t>
                      </a:r>
                    </a:p>
                  </a:txBody>
                  <a:tcPr/>
                </a:tc>
                <a:extLst>
                  <a:ext uri="{0D108BD9-81ED-4DB2-BD59-A6C34878D82A}">
                    <a16:rowId xmlns:a16="http://schemas.microsoft.com/office/drawing/2014/main" val="2707987164"/>
                  </a:ext>
                </a:extLst>
              </a:tr>
            </a:tbl>
          </a:graphicData>
        </a:graphic>
      </p:graphicFrame>
    </p:spTree>
    <p:extLst>
      <p:ext uri="{BB962C8B-B14F-4D97-AF65-F5344CB8AC3E}">
        <p14:creationId xmlns:p14="http://schemas.microsoft.com/office/powerpoint/2010/main" val="36968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F64144-9012-4DD3-BA19-BE1FBAA4FD5A}"/>
              </a:ext>
            </a:extLst>
          </p:cNvPr>
          <p:cNvSpPr>
            <a:spLocks noGrp="1"/>
          </p:cNvSpPr>
          <p:nvPr>
            <p:ph type="title"/>
          </p:nvPr>
        </p:nvSpPr>
        <p:spPr/>
        <p:txBody>
          <a:bodyPr>
            <a:noAutofit/>
          </a:bodyPr>
          <a:lstStyle/>
          <a:p>
            <a:r>
              <a:rPr lang="it-IT" sz="1800" dirty="0"/>
              <a:t>Il colore </a:t>
            </a:r>
            <a:r>
              <a:rPr lang="it-IT" sz="1800" dirty="0">
                <a:solidFill>
                  <a:schemeClr val="accent6"/>
                </a:solidFill>
              </a:rPr>
              <a:t>rosso </a:t>
            </a:r>
            <a:r>
              <a:rPr lang="it-IT" sz="1800" dirty="0">
                <a:solidFill>
                  <a:schemeClr val="tx1">
                    <a:lumMod val="95000"/>
                  </a:schemeClr>
                </a:solidFill>
              </a:rPr>
              <a:t>è sinonimo di passione, coraggio, amore, grande personalità, fiducia in sé stessi, disinvoltura e forza di volontà.</a:t>
            </a:r>
          </a:p>
        </p:txBody>
      </p:sp>
      <p:pic>
        <p:nvPicPr>
          <p:cNvPr id="6" name="Segnaposto immagine 5">
            <a:extLst>
              <a:ext uri="{FF2B5EF4-FFF2-40B4-BE49-F238E27FC236}">
                <a16:creationId xmlns:a16="http://schemas.microsoft.com/office/drawing/2014/main" id="{5B798704-F526-480C-8F4E-6A6D7BA9D5B1}"/>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14115" r="14115"/>
          <a:stretch>
            <a:fillRect/>
          </a:stretch>
        </p:blipFill>
        <p:spPr/>
      </p:pic>
      <p:sp>
        <p:nvSpPr>
          <p:cNvPr id="4" name="Segnaposto testo 3">
            <a:extLst>
              <a:ext uri="{FF2B5EF4-FFF2-40B4-BE49-F238E27FC236}">
                <a16:creationId xmlns:a16="http://schemas.microsoft.com/office/drawing/2014/main" id="{0518526C-473E-45BF-80A6-15E21AFEC379}"/>
              </a:ext>
            </a:extLst>
          </p:cNvPr>
          <p:cNvSpPr>
            <a:spLocks noGrp="1"/>
          </p:cNvSpPr>
          <p:nvPr>
            <p:ph type="body" sz="half" idx="2"/>
          </p:nvPr>
        </p:nvSpPr>
        <p:spPr/>
        <p:txBody>
          <a:bodyPr/>
          <a:lstStyle/>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80790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5957AE-AA75-4688-8C6F-71D9560B397E}"/>
              </a:ext>
            </a:extLst>
          </p:cNvPr>
          <p:cNvSpPr>
            <a:spLocks noGrp="1"/>
          </p:cNvSpPr>
          <p:nvPr>
            <p:ph type="title"/>
          </p:nvPr>
        </p:nvSpPr>
        <p:spPr/>
        <p:txBody>
          <a:bodyPr>
            <a:normAutofit/>
          </a:bodyPr>
          <a:lstStyle/>
          <a:p>
            <a:r>
              <a:rPr lang="it-IT" sz="1800" dirty="0"/>
              <a:t>Il colore </a:t>
            </a:r>
            <a:r>
              <a:rPr lang="it-IT" sz="1800" u="sng" dirty="0"/>
              <a:t>bianco</a:t>
            </a:r>
            <a:r>
              <a:rPr lang="it-IT" sz="1800" dirty="0"/>
              <a:t> è il simbolo della luce e della purezza, incoraggia l’ordine, la chiarezza, la dolcezza e la semplicità.</a:t>
            </a:r>
          </a:p>
        </p:txBody>
      </p:sp>
      <p:pic>
        <p:nvPicPr>
          <p:cNvPr id="6" name="Segnaposto immagine 5">
            <a:extLst>
              <a:ext uri="{FF2B5EF4-FFF2-40B4-BE49-F238E27FC236}">
                <a16:creationId xmlns:a16="http://schemas.microsoft.com/office/drawing/2014/main" id="{6AEDCDB9-365D-4C94-BA0F-F57DE842FD9A}"/>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153" r="2153"/>
          <a:stretch>
            <a:fillRect/>
          </a:stretch>
        </p:blipFill>
        <p:spPr/>
      </p:pic>
      <p:sp>
        <p:nvSpPr>
          <p:cNvPr id="4" name="Segnaposto testo 3">
            <a:extLst>
              <a:ext uri="{FF2B5EF4-FFF2-40B4-BE49-F238E27FC236}">
                <a16:creationId xmlns:a16="http://schemas.microsoft.com/office/drawing/2014/main" id="{94A5B165-E611-441B-83A9-7308C36AD39D}"/>
              </a:ext>
            </a:extLst>
          </p:cNvPr>
          <p:cNvSpPr>
            <a:spLocks noGrp="1"/>
          </p:cNvSpPr>
          <p:nvPr>
            <p:ph type="body" sz="half" idx="2"/>
          </p:nvPr>
        </p:nvSpPr>
        <p:spPr/>
        <p:txBody>
          <a:bodyPr/>
          <a:lstStyle/>
          <a:p>
            <a:endParaRPr lang="it-IT" dirty="0"/>
          </a:p>
          <a:p>
            <a:endParaRPr lang="it-IT" dirty="0"/>
          </a:p>
        </p:txBody>
      </p:sp>
    </p:spTree>
    <p:extLst>
      <p:ext uri="{BB962C8B-B14F-4D97-AF65-F5344CB8AC3E}">
        <p14:creationId xmlns:p14="http://schemas.microsoft.com/office/powerpoint/2010/main" val="392377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53F11F-AB34-4F0D-80F5-A55707E000D4}"/>
              </a:ext>
            </a:extLst>
          </p:cNvPr>
          <p:cNvSpPr>
            <a:spLocks noGrp="1"/>
          </p:cNvSpPr>
          <p:nvPr>
            <p:ph type="title"/>
          </p:nvPr>
        </p:nvSpPr>
        <p:spPr>
          <a:xfrm>
            <a:off x="7085012" y="685800"/>
            <a:ext cx="3657600" cy="2743200"/>
          </a:xfrm>
        </p:spPr>
        <p:txBody>
          <a:bodyPr>
            <a:noAutofit/>
          </a:bodyPr>
          <a:lstStyle/>
          <a:p>
            <a:r>
              <a:rPr lang="it-IT" sz="1800" dirty="0"/>
              <a:t>Il </a:t>
            </a:r>
            <a:r>
              <a:rPr lang="it-IT" sz="1800" dirty="0">
                <a:solidFill>
                  <a:schemeClr val="bg2"/>
                </a:solidFill>
              </a:rPr>
              <a:t>blu </a:t>
            </a:r>
            <a:r>
              <a:rPr lang="it-IT" sz="1800" dirty="0"/>
              <a:t>rappresenta la verità; è il simbolo dell’ armonia e dell’ equilibrio, ha la facoltà di rilassare, infatti è considerato il colore della calma , meditazione, serenità e pace.</a:t>
            </a:r>
          </a:p>
        </p:txBody>
      </p:sp>
      <p:pic>
        <p:nvPicPr>
          <p:cNvPr id="6" name="Segnaposto contenuto 5">
            <a:extLst>
              <a:ext uri="{FF2B5EF4-FFF2-40B4-BE49-F238E27FC236}">
                <a16:creationId xmlns:a16="http://schemas.microsoft.com/office/drawing/2014/main" id="{AC8E3498-7C28-4A77-B09A-FEAD27AC43C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84213" y="1194832"/>
            <a:ext cx="5943600" cy="4290536"/>
          </a:xfrm>
        </p:spPr>
      </p:pic>
      <p:sp>
        <p:nvSpPr>
          <p:cNvPr id="4" name="Segnaposto testo 3">
            <a:extLst>
              <a:ext uri="{FF2B5EF4-FFF2-40B4-BE49-F238E27FC236}">
                <a16:creationId xmlns:a16="http://schemas.microsoft.com/office/drawing/2014/main" id="{B8923A97-876D-4D3E-8449-D117162BCCB6}"/>
              </a:ext>
            </a:extLst>
          </p:cNvPr>
          <p:cNvSpPr>
            <a:spLocks noGrp="1"/>
          </p:cNvSpPr>
          <p:nvPr>
            <p:ph type="body" sz="half" idx="2"/>
          </p:nvPr>
        </p:nvSpPr>
        <p:spPr/>
        <p:txBody>
          <a:bodyPr/>
          <a:lstStyle/>
          <a:p>
            <a:endParaRPr lang="it-IT" dirty="0"/>
          </a:p>
          <a:p>
            <a:endParaRPr lang="it-IT" dirty="0"/>
          </a:p>
        </p:txBody>
      </p:sp>
    </p:spTree>
    <p:extLst>
      <p:ext uri="{BB962C8B-B14F-4D97-AF65-F5344CB8AC3E}">
        <p14:creationId xmlns:p14="http://schemas.microsoft.com/office/powerpoint/2010/main" val="337248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49116E-68AE-45C5-A49A-34F8D15B2C1C}"/>
              </a:ext>
            </a:extLst>
          </p:cNvPr>
          <p:cNvSpPr>
            <a:spLocks noGrp="1"/>
          </p:cNvSpPr>
          <p:nvPr>
            <p:ph type="title"/>
          </p:nvPr>
        </p:nvSpPr>
        <p:spPr/>
        <p:txBody>
          <a:bodyPr>
            <a:noAutofit/>
          </a:bodyPr>
          <a:lstStyle/>
          <a:p>
            <a:r>
              <a:rPr lang="it-IT" sz="1800" dirty="0"/>
              <a:t>L’</a:t>
            </a:r>
            <a:r>
              <a:rPr lang="it-IT" sz="1800" dirty="0">
                <a:solidFill>
                  <a:srgbClr val="CC6600"/>
                </a:solidFill>
              </a:rPr>
              <a:t>oro</a:t>
            </a:r>
            <a:r>
              <a:rPr lang="it-IT" sz="1800" dirty="0"/>
              <a:t> e l’</a:t>
            </a:r>
            <a:r>
              <a:rPr lang="it-IT" sz="1800" dirty="0">
                <a:solidFill>
                  <a:schemeClr val="tx1">
                    <a:lumMod val="50000"/>
                  </a:schemeClr>
                </a:solidFill>
              </a:rPr>
              <a:t>argento</a:t>
            </a:r>
            <a:r>
              <a:rPr lang="it-IT" sz="1800" dirty="0"/>
              <a:t> rappresentano il lusso per eccellenza, sono i colori simbolo di estetica e ricchezza.</a:t>
            </a:r>
          </a:p>
        </p:txBody>
      </p:sp>
      <p:sp>
        <p:nvSpPr>
          <p:cNvPr id="4" name="Segnaposto testo 3">
            <a:extLst>
              <a:ext uri="{FF2B5EF4-FFF2-40B4-BE49-F238E27FC236}">
                <a16:creationId xmlns:a16="http://schemas.microsoft.com/office/drawing/2014/main" id="{F98AA053-6AC3-481C-8E5E-181341F17DC2}"/>
              </a:ext>
            </a:extLst>
          </p:cNvPr>
          <p:cNvSpPr>
            <a:spLocks noGrp="1"/>
          </p:cNvSpPr>
          <p:nvPr>
            <p:ph type="body" sz="half" idx="2"/>
          </p:nvPr>
        </p:nvSpPr>
        <p:spPr/>
        <p:txBody>
          <a:bodyPr/>
          <a:lstStyle/>
          <a:p>
            <a:endParaRPr lang="it-IT" dirty="0"/>
          </a:p>
          <a:p>
            <a:endParaRPr lang="it-IT" dirty="0"/>
          </a:p>
        </p:txBody>
      </p:sp>
      <p:pic>
        <p:nvPicPr>
          <p:cNvPr id="10" name="Segnaposto contenuto 9">
            <a:extLst>
              <a:ext uri="{FF2B5EF4-FFF2-40B4-BE49-F238E27FC236}">
                <a16:creationId xmlns:a16="http://schemas.microsoft.com/office/drawing/2014/main" id="{0A743499-013A-4272-B685-B8A0B4B53CB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84213" y="1111250"/>
            <a:ext cx="5943600" cy="4457700"/>
          </a:xfrm>
        </p:spPr>
      </p:pic>
      <p:pic>
        <p:nvPicPr>
          <p:cNvPr id="13" name="Immagine 12">
            <a:extLst>
              <a:ext uri="{FF2B5EF4-FFF2-40B4-BE49-F238E27FC236}">
                <a16:creationId xmlns:a16="http://schemas.microsoft.com/office/drawing/2014/main" id="{9FDA6CA9-F0C7-4833-8BB6-EFD0437918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47355" y="2209800"/>
            <a:ext cx="2952456" cy="1755501"/>
          </a:xfrm>
          <a:prstGeom prst="rect">
            <a:avLst/>
          </a:prstGeom>
        </p:spPr>
      </p:pic>
    </p:spTree>
    <p:extLst>
      <p:ext uri="{BB962C8B-B14F-4D97-AF65-F5344CB8AC3E}">
        <p14:creationId xmlns:p14="http://schemas.microsoft.com/office/powerpoint/2010/main" val="1328148562"/>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150</TotalTime>
  <Words>490</Words>
  <Application>Microsoft Office PowerPoint</Application>
  <PresentationFormat>Widescreen</PresentationFormat>
  <Paragraphs>42</Paragraphs>
  <Slides>15</Slides>
  <Notes>0</Notes>
  <HiddenSlides>0</HiddenSlides>
  <MMClips>1</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Century Gothic</vt:lpstr>
      <vt:lpstr>Wingdings 3</vt:lpstr>
      <vt:lpstr>Sezione</vt:lpstr>
      <vt:lpstr>Presentazione standard di PowerPoint</vt:lpstr>
      <vt:lpstr>Natale, colori, emozioni. A.s. 2021/22</vt:lpstr>
      <vt:lpstr>il natale è una festa incantevole, suggestiva, emozionante che ci accompagna in un’ atmosfera di pace, serenità’, gioia familiare e convivialità. Le decorazioni, un angioletto, una bambolina, una pallina, ecc, contengono una parte di storia, ricordano persone care e trasmettono un’emozione che viene rivissuta ogni qual volta prendiamo in mano quel particolare oggetto.</vt:lpstr>
      <vt:lpstr>Le emozioni fanno parte della vita; il natale, con la sua magia, consente di sciogliere nodi e tristezze, raccogliere cuori, sogni, allontanare pregiudizi e ostilità.</vt:lpstr>
      <vt:lpstr>Natale è anche la festa dei colori che celebrano questa atmosfera: rosso, bianco, oro, argento, blu, verde, colori che esprimono un valore profondo, comunicano qualcosa di noi e sono l’espressione delle nostre emozioni.</vt:lpstr>
      <vt:lpstr>Il colore rosso è sinonimo di passione, coraggio, amore, grande personalità, fiducia in sé stessi, disinvoltura e forza di volontà.</vt:lpstr>
      <vt:lpstr>Il colore bianco è il simbolo della luce e della purezza, incoraggia l’ordine, la chiarezza, la dolcezza e la semplicità.</vt:lpstr>
      <vt:lpstr>Il blu rappresenta la verità; è il simbolo dell’ armonia e dell’ equilibrio, ha la facoltà di rilassare, infatti è considerato il colore della calma , meditazione, serenità e pace.</vt:lpstr>
      <vt:lpstr>L’oro e l’argento rappresentano il lusso per eccellenza, sono i colori simbolo di estetica e ricchezza.</vt:lpstr>
      <vt:lpstr>Il verde è il colore del pungitopo e del vischio, è connesso alla vita, simboleggia, insieme al rosso, l’elemento vitale, l’amore incondizionato senza chiedere nulla in cambio; è il colore legato al rinnovamento, alla giovinezza, alla speranza.</vt:lpstr>
      <vt:lpstr>Per poter sperare, bisogna tornare a pensare, riflettere, coltivare la memoria del futuro, indispensabile per affrontare con creatività le preoccupazioni che ci affliggono, superare i danni economici e sociali che l’emergenza sanitaria lascia dietro di sé.</vt:lpstr>
      <vt:lpstr>Quello di quest’anno sarà il secondo natale in pandemia; pur con il rischio che qualche regione cambi colore, le feste torneranno comunque ad essere piu’ vicine alla normalità, rispetto a quelle del 2020 </vt:lpstr>
      <vt:lpstr>Il natale pero’ dovrà farci riflettere, rientrare in noi stessi, per maturare la convinzione che la soluzione ai problemi non passa dal frettoloso ritorno al prima, ma dall’apertura  alla vita che ricomincia.</vt:lpstr>
      <vt:lpstr>Il natale è luce, tenerezza per il passato, coraggio per il presente, speranza per il futuro.</vt:lpstr>
      <vt:lpstr>Le luci di natale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Natale,colori,emozioni</dc:title>
  <dc:creator>Antonio</dc:creator>
  <cp:lastModifiedBy>Antonio</cp:lastModifiedBy>
  <cp:revision>20</cp:revision>
  <dcterms:created xsi:type="dcterms:W3CDTF">2021-12-17T18:51:31Z</dcterms:created>
  <dcterms:modified xsi:type="dcterms:W3CDTF">2022-01-04T09:51:03Z</dcterms:modified>
</cp:coreProperties>
</file>